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64" r:id="rId5"/>
    <p:sldId id="276" r:id="rId6"/>
    <p:sldId id="277" r:id="rId7"/>
    <p:sldId id="268" r:id="rId8"/>
    <p:sldId id="280" r:id="rId9"/>
  </p:sldIdLst>
  <p:sldSz cx="12188825" cy="6858000"/>
  <p:notesSz cx="6858000" cy="9144000"/>
  <p:defaultTextStyle>
    <a:defPPr rtl="0">
      <a:defRPr lang="h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88" d="100"/>
          <a:sy n="88" d="100"/>
        </p:scale>
        <p:origin x="494" y="6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912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EDA7075-86FF-42B2-8927-7F322A15F833}" type="datetime1">
              <a:rPr lang="hu-HU" smtClean="0">
                <a:solidFill>
                  <a:schemeClr val="tx2"/>
                </a:solidFill>
              </a:rPr>
              <a:pPr algn="r" rtl="0"/>
              <a:t>2020. 12. 10.</a:t>
            </a:fld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hu-HU" smtClean="0">
                <a:solidFill>
                  <a:schemeClr val="tx2"/>
                </a:solidFill>
              </a:rPr>
              <a:pPr algn="r" rtl="0"/>
              <a:t>‹#›</a:t>
            </a:fld>
            <a:endParaRPr lang="hu-H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6648EB40-417A-43B6-8398-70047EA5A74C}" type="datetime1">
              <a:rPr lang="hu-HU" smtClean="0"/>
              <a:pPr/>
              <a:t>2020. 12. 10.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dirty="0" smtClean="0"/>
              <a:t>Mintaszöveg szerkesztése</a:t>
            </a:r>
          </a:p>
          <a:p>
            <a:pPr lvl="1" rtl="0"/>
            <a:r>
              <a:rPr lang="hu-HU" dirty="0" smtClean="0"/>
              <a:t>Második szint</a:t>
            </a:r>
          </a:p>
          <a:p>
            <a:pPr lvl="2" rtl="0"/>
            <a:r>
              <a:rPr lang="hu-HU" dirty="0" smtClean="0"/>
              <a:t>Harmadik szint</a:t>
            </a:r>
          </a:p>
          <a:p>
            <a:pPr lvl="3" rtl="0"/>
            <a:r>
              <a:rPr lang="hu-HU" dirty="0" smtClean="0"/>
              <a:t>Negyedik szint</a:t>
            </a:r>
          </a:p>
          <a:p>
            <a:pPr lvl="4" rtl="0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hu-HU" smtClean="0"/>
              <a:pPr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58677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u-HU" smtClean="0"/>
              <a:t>Kattintson ide az alcím mintájának szerkesztéséhez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E2763D-E032-4DFF-B0B3-3D8422FFCF0E}" type="datetime1">
              <a:rPr lang="hu-HU" smtClean="0"/>
              <a:pPr/>
              <a:t>2020. 12. 10.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57ABD3E-B90B-44E6-BFFE-432971789295}" type="datetime1">
              <a:rPr lang="hu-HU" smtClean="0"/>
              <a:pPr/>
              <a:t>2020. 12. 10.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16C6E60-1866-4758-8791-4C4E45C36254}" type="datetime1">
              <a:rPr lang="hu-HU" smtClean="0"/>
              <a:pPr/>
              <a:t>2020. 12. 10.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8FF994-63F4-4649-B3EC-87876C8F5873}" type="datetime1">
              <a:rPr lang="hu-HU" smtClean="0"/>
              <a:pPr/>
              <a:t>2020. 12. 10.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BE2DD76-DA38-4175-BA3B-63CD08093EE0}" type="datetime1">
              <a:rPr lang="hu-HU" smtClean="0"/>
              <a:pPr/>
              <a:t>2020. 12. 10.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77CE3F-4691-403E-A0B4-65592C908B08}" type="datetime1">
              <a:rPr lang="hu-HU" smtClean="0"/>
              <a:pPr/>
              <a:t>2020. 12. 10.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4C7133D-4DC0-4E2A-8D81-F8B473E814B4}" type="datetime1">
              <a:rPr lang="hu-HU" smtClean="0"/>
              <a:pPr/>
              <a:t>2020. 12. 10.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378BBDA-88A6-480E-A129-7B2F79ABA348}" type="datetime1">
              <a:rPr lang="hu-HU" smtClean="0"/>
              <a:pPr/>
              <a:t>2020. 12. 10.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81C038-294F-4567-9ADB-CFB54F107354}" type="datetime1">
              <a:rPr lang="hu-HU" smtClean="0"/>
              <a:pPr/>
              <a:t>2020. 12. 10.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hu-HU" dirty="0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hu-HU" dirty="0" smtClean="0"/>
              <a:t>Mintaszöveg szerkesztése</a:t>
            </a:r>
          </a:p>
          <a:p>
            <a:pPr lvl="1" rtl="0"/>
            <a:r>
              <a:rPr lang="hu-HU" dirty="0" smtClean="0"/>
              <a:t>Második szint</a:t>
            </a:r>
          </a:p>
          <a:p>
            <a:pPr lvl="2" rtl="0"/>
            <a:r>
              <a:rPr lang="hu-HU" dirty="0" smtClean="0"/>
              <a:t>Harmadik szint</a:t>
            </a:r>
          </a:p>
          <a:p>
            <a:pPr lvl="3" rtl="0"/>
            <a:r>
              <a:rPr lang="hu-HU" dirty="0" smtClean="0"/>
              <a:t>Negyedik szint</a:t>
            </a:r>
          </a:p>
          <a:p>
            <a:pPr lvl="4" rtl="0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982AADB5-EBED-4173-BC4E-244A8186BD03}" type="datetime1">
              <a:rPr lang="hu-HU" smtClean="0"/>
              <a:pPr/>
              <a:t>2020. 12. 10.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posijozsef.hu/wp-content/uploads/2011/09/europai-kompetenciak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okt.ektf.hu/data/szlahorek/file/kezek/01_simandi_04_16/223kulcskompetencik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790156" y="1498601"/>
            <a:ext cx="7890801" cy="2362447"/>
          </a:xfrm>
        </p:spPr>
        <p:txBody>
          <a:bodyPr rtlCol="0"/>
          <a:lstStyle/>
          <a:p>
            <a:pPr algn="ctr" rtl="0"/>
            <a:r>
              <a:rPr lang="hu-HU" b="1" dirty="0" smtClean="0"/>
              <a:t>A kulcskompetenciákról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hu-HU" sz="2000" dirty="0" smtClean="0"/>
              <a:t>TKBG</a:t>
            </a:r>
          </a:p>
          <a:p>
            <a:pPr algn="ctr" rtl="0"/>
            <a:r>
              <a:rPr lang="hu-HU" sz="2000" dirty="0" smtClean="0"/>
              <a:t>Bázisintézményi program</a:t>
            </a:r>
          </a:p>
          <a:p>
            <a:pPr algn="ctr" rtl="0"/>
            <a:r>
              <a:rPr lang="hu-HU" sz="2000" dirty="0" smtClean="0"/>
              <a:t>2020</a:t>
            </a:r>
          </a:p>
          <a:p>
            <a:pPr rt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>
          <a:xfrm>
            <a:off x="1117309" y="58783"/>
            <a:ext cx="10157354" cy="1397000"/>
          </a:xfrm>
        </p:spPr>
        <p:txBody>
          <a:bodyPr rtlCol="0"/>
          <a:lstStyle/>
          <a:p>
            <a:pPr rtl="0"/>
            <a:r>
              <a:rPr lang="hu-HU" dirty="0" smtClean="0"/>
              <a:t>A fogalom kialakulása</a:t>
            </a:r>
            <a:endParaRPr lang="hu-HU" dirty="0"/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909836" y="1701800"/>
            <a:ext cx="10364827" cy="4913194"/>
          </a:xfrm>
        </p:spPr>
        <p:txBody>
          <a:bodyPr rtlCol="0"/>
          <a:lstStyle/>
          <a:p>
            <a:pPr rtl="0"/>
            <a:r>
              <a:rPr lang="hu-HU" dirty="0" smtClean="0"/>
              <a:t>2000- lisszaboni Európa Tanács </a:t>
            </a:r>
          </a:p>
          <a:p>
            <a:pPr marL="0" indent="0" rtl="0">
              <a:buNone/>
            </a:pPr>
            <a:r>
              <a:rPr lang="hu-HU" dirty="0" smtClean="0"/>
              <a:t>A fenntartható fejlődés alapja: versenyképes és tudásalapú társadalom.</a:t>
            </a:r>
            <a:endParaRPr lang="hu-HU" dirty="0" smtClean="0"/>
          </a:p>
          <a:p>
            <a:pPr rtl="0"/>
            <a:r>
              <a:rPr lang="hu-HU" dirty="0" smtClean="0"/>
              <a:t>2004- közös európai referenciakeret a mindenk</a:t>
            </a:r>
            <a:r>
              <a:rPr lang="hu-HU" dirty="0" smtClean="0"/>
              <a:t>i számára elsajátítandó képességekről, az alkalmazható tudás alapját képező</a:t>
            </a:r>
            <a:r>
              <a:rPr lang="hu-HU" dirty="0"/>
              <a:t> </a:t>
            </a:r>
            <a:r>
              <a:rPr lang="hu-HU" dirty="0" smtClean="0"/>
              <a:t>kulcskompetenciákról.</a:t>
            </a:r>
            <a:endParaRPr lang="hu-HU" dirty="0"/>
          </a:p>
          <a:p>
            <a:pPr rtl="0"/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36" y="4077072"/>
            <a:ext cx="3816424" cy="2537922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bevelT/>
            <a:bevelB/>
            <a:contourClr>
              <a:srgbClr val="BED5E7"/>
            </a:contourClr>
          </a:sp3d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hu-HU" dirty="0" smtClean="0"/>
              <a:t>Jellemzők és elvárások a kulcskompetenciák kapcsán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09836" y="1772816"/>
            <a:ext cx="10157354" cy="4470400"/>
          </a:xfrm>
        </p:spPr>
        <p:txBody>
          <a:bodyPr>
            <a:normAutofit/>
          </a:bodyPr>
          <a:lstStyle/>
          <a:p>
            <a:r>
              <a:rPr lang="hu-HU" dirty="0" smtClean="0"/>
              <a:t>Elengedhetetlen a sikeres érvényesüléshez, társadalmi beilleszkedéshez, a kiteljesedéshez, foglalkoztathatósághoz.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Elsajátítása a kötelező oktatás időszaka alatt történik.</a:t>
            </a:r>
          </a:p>
          <a:p>
            <a:r>
              <a:rPr lang="hu-HU" dirty="0" smtClean="0"/>
              <a:t>Az egész életen át tartó tanulás alapja.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00" y="2348880"/>
            <a:ext cx="4992555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További fontos jellemzők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hu-HU" dirty="0" smtClean="0"/>
              <a:t>Transzferábilis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r>
              <a:rPr lang="hu-HU" dirty="0" smtClean="0"/>
              <a:t>Különböző helyzetekben alkalmazhatóak, egyik szituációból átvihetők a  másikba</a:t>
            </a:r>
          </a:p>
          <a:p>
            <a:pPr rtl="0"/>
            <a:endParaRPr lang="hu-HU" dirty="0" smtClean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hu-HU" dirty="0" smtClean="0"/>
              <a:t>Többfunkciós</a:t>
            </a:r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09" y="3293653"/>
            <a:ext cx="4617063" cy="2583619"/>
          </a:xfrm>
        </p:spPr>
      </p:pic>
      <p:sp>
        <p:nvSpPr>
          <p:cNvPr id="10" name="Téglalap 9"/>
          <p:cNvSpPr/>
          <p:nvPr/>
        </p:nvSpPr>
        <p:spPr>
          <a:xfrm>
            <a:off x="6454452" y="2256536"/>
            <a:ext cx="46805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Különböző célok elérésére, feladatok és problémák megoldására használhatók.</a:t>
            </a:r>
          </a:p>
          <a:p>
            <a:endParaRPr lang="hu-HU" sz="2000" dirty="0"/>
          </a:p>
          <a:p>
            <a:endParaRPr lang="hu-HU" sz="2000" dirty="0" smtClean="0"/>
          </a:p>
          <a:p>
            <a:endParaRPr lang="hu-HU" sz="2000" dirty="0"/>
          </a:p>
          <a:p>
            <a:endParaRPr lang="hu-HU" sz="2000" dirty="0" smtClean="0"/>
          </a:p>
          <a:p>
            <a:endParaRPr lang="hu-HU" sz="2000" dirty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746" y="3299795"/>
            <a:ext cx="4648791" cy="260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242292" y="482600"/>
            <a:ext cx="4320479" cy="2730376"/>
          </a:xfrm>
        </p:spPr>
        <p:txBody>
          <a:bodyPr rtlCol="0">
            <a:normAutofit/>
          </a:bodyPr>
          <a:lstStyle/>
          <a:p>
            <a:pPr algn="ctr" rtl="0"/>
            <a:r>
              <a:rPr lang="hu-HU" sz="3200" dirty="0" smtClean="0"/>
              <a:t>EU kulcskompetenciák</a:t>
            </a:r>
            <a:endParaRPr lang="hu-HU" sz="3200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18" y="482600"/>
            <a:ext cx="5791554" cy="6258768"/>
          </a:xfrm>
        </p:spPr>
      </p:pic>
      <p:sp>
        <p:nvSpPr>
          <p:cNvPr id="8" name="Szövegdoboz 7"/>
          <p:cNvSpPr txBox="1"/>
          <p:nvPr/>
        </p:nvSpPr>
        <p:spPr>
          <a:xfrm flipH="1">
            <a:off x="45740" y="4581129"/>
            <a:ext cx="345638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Felhasznált irodalom: </a:t>
            </a:r>
          </a:p>
          <a:p>
            <a:r>
              <a:rPr lang="hu-HU" sz="1200" dirty="0">
                <a:hlinkClick r:id="rId3"/>
              </a:rPr>
              <a:t>http://</a:t>
            </a:r>
            <a:r>
              <a:rPr lang="hu-HU" sz="1200" dirty="0" smtClean="0">
                <a:hlinkClick r:id="rId3"/>
              </a:rPr>
              <a:t>www.kaposijozsef.hu/wp-content/uploads/2011/09/europai-kompetenciak.pdf</a:t>
            </a:r>
            <a:endParaRPr lang="hu-HU" sz="1200" dirty="0" smtClean="0"/>
          </a:p>
          <a:p>
            <a:endParaRPr lang="hu-HU" sz="1200" dirty="0" smtClean="0"/>
          </a:p>
          <a:p>
            <a:r>
              <a:rPr lang="hu-HU" sz="1200" dirty="0"/>
              <a:t>https://ofi.oh.gov.hu/tudastar/nemzetkozi-kitekintes/egesz-eleten-at-tarto</a:t>
            </a:r>
          </a:p>
          <a:p>
            <a:endParaRPr lang="hu-HU" sz="1200" dirty="0" smtClean="0"/>
          </a:p>
          <a:p>
            <a:r>
              <a:rPr lang="hu-HU" sz="1200" dirty="0" smtClean="0">
                <a:hlinkClick r:id="rId4"/>
              </a:rPr>
              <a:t>Kép: http</a:t>
            </a:r>
            <a:r>
              <a:rPr lang="hu-HU" sz="1200" dirty="0">
                <a:hlinkClick r:id="rId4"/>
              </a:rPr>
              <a:t>://</a:t>
            </a:r>
            <a:r>
              <a:rPr lang="hu-HU" sz="1200" dirty="0" smtClean="0">
                <a:hlinkClick r:id="rId4"/>
              </a:rPr>
              <a:t>okt.ektf.hu/data/szlahorek/file/kezek/01_simandi_04_16/223kulcskompetencik.html</a:t>
            </a:r>
            <a:endParaRPr lang="hu-HU" sz="1200" dirty="0" smtClean="0"/>
          </a:p>
          <a:p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17506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önyvek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00_TF02787940_TF02787940.potx" id="{B68210BC-6D90-4931-9A79-431CF5D316B4}" vid="{C6FF3AFF-6251-4176-AEA2-2ABE4BE2359F}"/>
    </a:ext>
  </a:extLst>
</a:theme>
</file>

<file path=ppt/theme/theme2.xml><?xml version="1.0" encoding="utf-8"?>
<a:theme xmlns:a="http://schemas.openxmlformats.org/drawingml/2006/main" name="Office-téma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F5870B6DEA5934449448DBC5938DC67C" ma:contentTypeVersion="6" ma:contentTypeDescription="Új dokumentum létrehozása." ma:contentTypeScope="" ma:versionID="9753f3900e94b4ae7f2cc18d5653b262">
  <xsd:schema xmlns:xsd="http://www.w3.org/2001/XMLSchema" xmlns:xs="http://www.w3.org/2001/XMLSchema" xmlns:p="http://schemas.microsoft.com/office/2006/metadata/properties" xmlns:ns2="1cc60962-3ead-4e95-b092-4e3723555dc3" targetNamespace="http://schemas.microsoft.com/office/2006/metadata/properties" ma:root="true" ma:fieldsID="44baec3232b9d2d99bd5461eab09606e" ns2:_="">
    <xsd:import namespace="1cc60962-3ead-4e95-b092-4e3723555d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c60962-3ead-4e95-b092-4e3723555d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46129D-99B9-47C2-A8D2-3EC51739184F}"/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www.w3.org/XML/1998/namespace"/>
    <ds:schemaRef ds:uri="http://purl.org/dc/dcmitype/"/>
    <ds:schemaRef ds:uri="4873beb7-5857-4685-be1f-d57550cc96cc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2ADA810-F945-49FD-821B-5B359F4396D6}"/>
</file>

<file path=docProps/app.xml><?xml version="1.0" encoding="utf-8"?>
<Properties xmlns="http://schemas.openxmlformats.org/officeDocument/2006/extended-properties" xmlns:vt="http://schemas.openxmlformats.org/officeDocument/2006/docPropsVTypes">
  <Template>Kék könyvtorony bemutató (szélesvásznú)</Template>
  <TotalTime>0</TotalTime>
  <Words>116</Words>
  <Application>Microsoft Office PowerPoint</Application>
  <PresentationFormat>Egyéni</PresentationFormat>
  <Paragraphs>35</Paragraphs>
  <Slides>5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Könyvek 16x9</vt:lpstr>
      <vt:lpstr>A kulcskompetenciákról</vt:lpstr>
      <vt:lpstr>A fogalom kialakulása</vt:lpstr>
      <vt:lpstr>Jellemzők és elvárások a kulcskompetenciák kapcsán</vt:lpstr>
      <vt:lpstr>További fontos jellemzők</vt:lpstr>
      <vt:lpstr>EU kulcskompetenciák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2020-12-10T20:06:51Z</dcterms:created>
  <dcterms:modified xsi:type="dcterms:W3CDTF">2020-12-10T21:07:12Z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0x010100F5870B6DEA5934449448DBC5938DC67C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